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466" r:id="rId2"/>
    <p:sldId id="543" r:id="rId3"/>
    <p:sldId id="824" r:id="rId4"/>
    <p:sldId id="825" r:id="rId5"/>
    <p:sldId id="833" r:id="rId6"/>
    <p:sldId id="527" r:id="rId7"/>
    <p:sldId id="512" r:id="rId8"/>
    <p:sldId id="419" r:id="rId9"/>
    <p:sldId id="826" r:id="rId10"/>
    <p:sldId id="622" r:id="rId11"/>
    <p:sldId id="416" r:id="rId12"/>
    <p:sldId id="422" r:id="rId13"/>
    <p:sldId id="834" r:id="rId14"/>
    <p:sldId id="835" r:id="rId15"/>
    <p:sldId id="836" r:id="rId16"/>
    <p:sldId id="837" r:id="rId17"/>
    <p:sldId id="448" r:id="rId18"/>
    <p:sldId id="740" r:id="rId19"/>
    <p:sldId id="738" r:id="rId20"/>
    <p:sldId id="741" r:id="rId21"/>
    <p:sldId id="739" r:id="rId22"/>
    <p:sldId id="828" r:id="rId23"/>
    <p:sldId id="829" r:id="rId24"/>
    <p:sldId id="830" r:id="rId25"/>
    <p:sldId id="831" r:id="rId26"/>
    <p:sldId id="832" r:id="rId27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/>
    <p:restoredTop sz="94579"/>
  </p:normalViewPr>
  <p:slideViewPr>
    <p:cSldViewPr showGuides="1">
      <p:cViewPr varScale="1">
        <p:scale>
          <a:sx n="109" d="100"/>
          <a:sy n="109" d="100"/>
        </p:scale>
        <p:origin x="166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7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E057DA6-5D64-45DD-BF38-D06438DE65C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AE156F-9648-4E7C-830F-485AA781978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4340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ru-RU" altLang="ru-RU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741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ru-RU" altLang="ru-RU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9460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ru-RU" altLang="ru-RU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ru-RU" altLang="ru-RU" dirty="0"/>
          </a:p>
        </p:txBody>
      </p:sp>
      <p:sp>
        <p:nvSpPr>
          <p:cNvPr id="2765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 dirty="0"/>
              <a:t>23</a:t>
            </a:fld>
            <a:endParaRPr lang="ru-RU" altLang="ru-RU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4" name="Дата 2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91CA0-5FB1-41AA-8B59-4D44BE9797C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ижний колонтитул 18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Номер слайда 26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54D1B0-C038-42B6-B767-9017019DFE3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D1EAE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D1EAEE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A1582BF-33B0-4DC5-A365-A27007906B6C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560D20E-9A16-4A8F-AF2F-510D81288D3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D1EAE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D1EAEE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олилиния 15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олилиния 16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F00F3F8-5AF8-410B-9782-131153488AE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943C15D-E019-45A6-A446-9D2DA478543C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7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lIns="0" rIns="0" bIns="0" anchor="b" anchorCtr="0"/>
          <a:lstStyle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16B0D60-1EA2-4021-9962-F787B550EB3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04.12.2025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 algn="r" eaLnBrk="1" hangingPunct="1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AF42F9-F9D0-4154-A060-67689F91A0A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33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irzar.ru/" TargetMode="External"/><Relationship Id="rId2" Type="http://schemas.openxmlformats.org/officeDocument/2006/relationships/hyperlink" Target="https://sites.google.com/view/roditeliam/%D0%B3%D0%BB%D0%B0%D0%B2%D0%BD%D0%B0%D1%8F-%D1%81%D1%82%D1%80%D0%B0%D0%BD%D0%B8%D1%86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&#1080;&#1085;&#1089;&#1090;&#1080;&#1090;&#1091;&#1090;&#1074;&#1086;&#1089;&#1087;&#1080;&#1090;&#1072;&#1085;&#1080;&#1103;.&#1088;&#1092;/" TargetMode="External"/><Relationship Id="rId4" Type="http://schemas.openxmlformats.org/officeDocument/2006/relationships/hyperlink" Target="https://&#1088;&#1072;&#1089;&#1090;&#1080;&#1084;&#1076;&#1077;&#1090;&#1077;&#1081;.&#1088;&#1092;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a-roditel.ru/&#160;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rastimdetei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ruroditel.ru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nra-russia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755576" y="980728"/>
            <a:ext cx="8136904" cy="5760640"/>
          </a:xfrm>
          <a:ln>
            <a:miter lim="800000"/>
          </a:ln>
          <a:effectLst/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18288" bIns="0" numCol="1" anchor="b" anchorCtr="0" compatLnSpc="1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</a:b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  <a:t>Программа просвещения родителей 2024-2030г.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</a:b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2024 года в России внедрена 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 просвещения родителей (законных представителей) детей дошкольного возраста, посещающих дошкольные образовательные организации»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разработанная Минпросвещения России.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Book Antiqua" panose="02040602050305030304" pitchFamily="18" charset="0"/>
                <a:ea typeface="Batang" pitchFamily="18" charset="-127"/>
                <a:cs typeface="Arial" panose="020B0604020202020204" pitchFamily="34" charset="0"/>
              </a:rPr>
            </a:b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Book Antiqua" panose="02040602050305030304" pitchFamily="18" charset="0"/>
              <a:ea typeface="Batang" pitchFamily="18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539750" y="981075"/>
            <a:ext cx="8147050" cy="53435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</a:t>
            </a: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 может включать формы, направленные на:</a:t>
            </a:r>
          </a:p>
          <a:p>
            <a:pPr marL="0" indent="0"/>
            <a:r>
              <a:rPr sz="22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родительские собрания, лектории, беседы, дни открытых дверей, «круглые столы». </a:t>
            </a:r>
          </a:p>
          <a:p>
            <a:pPr marL="0" indent="0"/>
            <a:r>
              <a:rPr sz="22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практического опыта воспитательных действий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мастер-классы, тренинги, практикумы. </a:t>
            </a:r>
          </a:p>
          <a:p>
            <a:pPr marL="0" indent="0"/>
            <a:r>
              <a:rPr sz="22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совместную деятельность с детьми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детско-взрослые проекты, мастерские, совместные праздники, досуги. </a:t>
            </a:r>
          </a:p>
          <a:p>
            <a:pPr marL="0" indent="0"/>
            <a:r>
              <a:rPr sz="22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программа может использовать цифровые технологии, например, электронные книги для родителей, интерактивные плакаты, тематические аудиозаписи и видеоролики.</a:t>
            </a:r>
          </a:p>
          <a:p>
            <a:pPr marL="0" indent="0"/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>
            <a:spLocks noGrp="1"/>
          </p:cNvSpPr>
          <p:nvPr>
            <p:ph idx="1"/>
          </p:nvPr>
        </p:nvSpPr>
        <p:spPr>
          <a:xfrm>
            <a:off x="323850" y="906463"/>
            <a:ext cx="8362950" cy="597693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>
              <a:buNone/>
            </a:pP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программы просвещения родителей обычно включает три этапа:</a:t>
            </a:r>
          </a:p>
          <a:p>
            <a:pPr marL="0" indent="0"/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условий и подбор средств для эффективной реализации программы, разработка плана деятельности с родителями.</a:t>
            </a:r>
          </a:p>
          <a:p>
            <a:pPr marL="0" indent="0"/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Реализация программных мероприятий.</a:t>
            </a:r>
          </a:p>
          <a:p>
            <a:pPr marL="0" indent="0"/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Анализ деятельности специалистов, определение эффективности реализации программы, планирование и корректирование плана мероприятий на следующий год с учётом выявленных проблем и пожеланий участников.</a:t>
            </a:r>
          </a:p>
          <a:p>
            <a:pPr marL="0" indent="0"/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68313" y="1196975"/>
            <a:ext cx="8207375" cy="48926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мероприятий</a:t>
            </a:r>
          </a:p>
          <a:p>
            <a:pPr eaLnBrk="1" hangingPunct="1">
              <a:buNone/>
            </a:pPr>
            <a:endParaRPr sz="2400" b="1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примеры мероприятий в рамках программы просвещения родителей:</a:t>
            </a:r>
          </a:p>
          <a:p>
            <a:pPr eaLnBrk="1" hangingPunct="1"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родительских инициатив»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родители пробуют себя в роли педагогов, проводят с детьми занятия и совместную творческую деятельность.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рукописных книг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детьми на разнообразные темы, что помогает сформировать сплочённость семьи.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экскурсии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педагогов, родителей и детей, нацеленные на познавательно-исследовательскую совместную деятельность.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765175"/>
            <a:ext cx="6808470" cy="1143000"/>
          </a:xfrm>
        </p:spPr>
        <p:txBody>
          <a:bodyPr/>
          <a:lstStyle/>
          <a:p>
            <a:pPr algn="ctr"/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Семинар «Работа с родителями (законными представителями) в условиях образовательной организации»</a:t>
            </a:r>
            <a:b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Методы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работы с родителями</a:t>
            </a:r>
            <a:endParaRPr lang="ru-RU" altLang="en-US" sz="2000"/>
          </a:p>
        </p:txBody>
      </p:sp>
      <p:pic>
        <p:nvPicPr>
          <p:cNvPr id="4" name="Изображение 3" descr="Screenshot_20251203-2256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60" y="2277110"/>
            <a:ext cx="6822440" cy="30702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Семинар «Работа с родителями (законными представителями) в условиях образовательной организации»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Методы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работы с родителями</a:t>
            </a:r>
            <a:endParaRPr lang="ru-RU" altLang="en-US" sz="2000"/>
          </a:p>
        </p:txBody>
      </p:sp>
      <p:pic>
        <p:nvPicPr>
          <p:cNvPr id="5" name="Изображение 4" descr="Screenshot_20251203-2257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" y="2205355"/>
            <a:ext cx="7778750" cy="35007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Семинар «Работа с родителями (законными представителями) в условиях образовательной организации»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Методы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работы с родителями</a:t>
            </a:r>
            <a:endParaRPr lang="ru-RU" altLang="en-US" sz="2000"/>
          </a:p>
        </p:txBody>
      </p:sp>
      <p:pic>
        <p:nvPicPr>
          <p:cNvPr id="4" name="Изображение 3" descr="Screenshot_20251203-2119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" y="2092960"/>
            <a:ext cx="8884920" cy="39985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Семинар «Работа с родителями (законными представителями) в условиях образовательной организации»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Методы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работы с родителями</a:t>
            </a:r>
            <a:endParaRPr lang="ru-RU" altLang="en-US" sz="2000"/>
          </a:p>
        </p:txBody>
      </p:sp>
      <p:pic>
        <p:nvPicPr>
          <p:cNvPr id="4" name="Изображение 3" descr="Screenshot_20251203-2300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05" y="2277110"/>
            <a:ext cx="8705850" cy="3917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75" y="2133600"/>
            <a:ext cx="9144000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31913" y="620713"/>
            <a:ext cx="5832475" cy="13220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«Работа с родителями (законными представителями) в условиях образовательной организации»</a:t>
            </a:r>
          </a:p>
          <a:p>
            <a:pPr algn="ctr" eaLnBrk="1" hangingPunct="1">
              <a:buNone/>
            </a:pPr>
            <a:r>
              <a:rPr lang="ru-RU"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sz="20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с родителями</a:t>
            </a:r>
            <a:endParaRPr sz="2000" b="1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475"/>
            <a:ext cx="9144000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84213" y="1412875"/>
            <a:ext cx="755967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методов работы с родителями</a:t>
            </a:r>
            <a:endParaRPr sz="2400" b="1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2" y="2205038"/>
            <a:ext cx="9144000" cy="411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75" y="1196975"/>
            <a:ext cx="5894388" cy="639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/>
          <p:nvPr/>
        </p:nvSpPr>
        <p:spPr>
          <a:xfrm>
            <a:off x="488950" y="620713"/>
            <a:ext cx="8229600" cy="3313113"/>
          </a:xfrm>
          <a:prstGeom prst="rect">
            <a:avLst/>
          </a:prstGeom>
        </p:spPr>
        <p:txBody>
          <a:bodyPr/>
          <a:lstStyle/>
          <a:p>
            <a:pPr marL="274320" marR="0" indent="-274320" algn="just" defTabSz="91440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buFont typeface="Wingdings 2" panose="05020102010507070707"/>
              <a:buNone/>
              <a:defRPr/>
            </a:pPr>
            <a:r>
              <a:rPr kumimoji="0" lang="ru-RU" sz="3200" b="1" kern="1200" cap="none" spc="0" normalizeH="0" baseline="0" noProof="0" dirty="0">
                <a:solidFill>
                  <a:schemeClr val="tx2"/>
                </a:solidFill>
                <a:latin typeface="Constantia" panose="02030602050306030303" pitchFamily="18" charset="0"/>
                <a:ea typeface="Batang" pitchFamily="18" charset="-127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10" name="Содержимое 2"/>
          <p:cNvSpPr txBox="1"/>
          <p:nvPr/>
        </p:nvSpPr>
        <p:spPr>
          <a:xfrm>
            <a:off x="2051050" y="3933825"/>
            <a:ext cx="6985000" cy="2924175"/>
          </a:xfrm>
          <a:prstGeom prst="rect">
            <a:avLst/>
          </a:prstGeom>
        </p:spPr>
        <p:txBody>
          <a:bodyPr/>
          <a:lstStyle/>
          <a:p>
            <a:pPr marL="274320" marR="0" indent="-274320" algn="just" defTabSz="91440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defRPr/>
            </a:pPr>
            <a:endParaRPr kumimoji="0" lang="ru-RU" sz="3000" b="1" kern="1200" cap="none" spc="0" normalizeH="0" baseline="0" noProof="0" dirty="0">
              <a:solidFill>
                <a:schemeClr val="tx2"/>
              </a:solidFill>
              <a:latin typeface="Constantia" panose="02030602050306030303" pitchFamily="18" charset="0"/>
              <a:ea typeface="Batang" pitchFamily="18" charset="-127"/>
              <a:cs typeface="Arial" panose="020B0604020202020204" pitchFamily="34" charset="0"/>
            </a:endParaRPr>
          </a:p>
          <a:p>
            <a:pPr marL="274320" marR="0" indent="-274320" algn="just" defTabSz="91440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defRPr/>
            </a:pPr>
            <a:r>
              <a:rPr kumimoji="0" lang="en-US" sz="3000" b="1" kern="1200" cap="none" spc="0" normalizeH="0" baseline="0" noProof="0" dirty="0">
                <a:solidFill>
                  <a:schemeClr val="tx2"/>
                </a:solidFill>
                <a:latin typeface="Constantia" panose="02030602050306030303" pitchFamily="18" charset="0"/>
                <a:ea typeface="Batang" pitchFamily="18" charset="-127"/>
                <a:cs typeface="Arial" panose="020B0604020202020204" pitchFamily="34" charset="0"/>
              </a:rPr>
              <a:t>  </a:t>
            </a:r>
          </a:p>
          <a:p>
            <a:pPr marL="274320" marR="0" indent="-274320" algn="just" defTabSz="91440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buFont typeface="Wingdings 2" panose="05020102010507070707"/>
              <a:buNone/>
              <a:defRPr/>
            </a:pPr>
            <a:endParaRPr kumimoji="0" lang="ru-RU" sz="3000" b="1" kern="1200" cap="none" spc="0" normalizeH="0" baseline="0" noProof="0" dirty="0">
              <a:solidFill>
                <a:schemeClr val="tx2"/>
              </a:solidFill>
              <a:latin typeface="Constantia" panose="02030602050306030303" pitchFamily="18" charset="0"/>
              <a:ea typeface="Batang" pitchFamily="18" charset="-127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088" y="1125538"/>
            <a:ext cx="7345363" cy="4648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None/>
            </a:pPr>
            <a:r>
              <a:rPr sz="28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</a:t>
            </a:r>
            <a:r>
              <a:rPr sz="28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buNone/>
            </a:pPr>
            <a:endParaRPr sz="28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осуществлялась как мера государственной поддержки в части подготовки и внедрения программ просветительской деятельности для родителей детей, посещающих дошкольные образовательные организации </a:t>
            </a:r>
          </a:p>
          <a:p>
            <a:pPr eaLnBrk="1" hangingPunct="1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 исполнение пункта 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 </a:t>
            </a:r>
          </a:p>
          <a:p>
            <a:pPr eaLnBrk="1" hangingPunct="1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мая 2022 г.).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196975"/>
            <a:ext cx="5894388" cy="639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1691640" y="2030095"/>
            <a:ext cx="56419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«КАКТУС</a:t>
            </a:r>
            <a:r>
              <a:rPr lang="ru-RU" altLang="en-US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altLang="en-US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sz="3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чистый лист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sz="3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кактус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en-US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18488" cy="49831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8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 просветительской направленности для родителей</a:t>
            </a:r>
          </a:p>
          <a:p>
            <a:pPr marL="0" indent="0"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Родителям о детях</a:t>
            </a:r>
            <a:endParaRPr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ФГБНУ «Институт развития, здоровья и адаптации ребенка» 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—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Институт развития ребенка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sz="2400" u="sng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Растим детей.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sz="2400" u="sng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Навигатор для современных родителей Институт изучения детства, семьи и воспитания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908050"/>
            <a:ext cx="8291513" cy="576103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 просветительской </a:t>
            </a:r>
          </a:p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для родителей</a:t>
            </a:r>
          </a:p>
          <a:p>
            <a:pPr marL="0" indent="0" algn="ctr">
              <a:buNone/>
            </a:pPr>
            <a:endParaRPr u="sng" dirty="0">
              <a:hlinkClick r:id="rId3"/>
            </a:endParaRPr>
          </a:p>
          <a:p>
            <a:pPr marL="0" indent="0">
              <a:buNone/>
            </a:pPr>
            <a:r>
              <a:rPr u="sng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https://www.ya-roditel.ru/ </a:t>
            </a:r>
            <a:r>
              <a:rPr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Портал «Я – родитель» </a:t>
            </a:r>
          </a:p>
          <a:p>
            <a:pPr marL="0" indent="0">
              <a:buNone/>
            </a:pPr>
            <a:r>
              <a:rPr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ответственных родителей и всех, кто хочет ими стать (создан Фондом поддержки детей, находящихся в трудной жизненной ситуации). </a:t>
            </a:r>
          </a:p>
          <a:p>
            <a:pPr marL="0" indent="0">
              <a:buNone/>
            </a:pPr>
            <a:r>
              <a:rPr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включает многочисленные консультации от специалистов для родителей, полезные подборки (информация о службах психологической помощи, </a:t>
            </a:r>
          </a:p>
          <a:p>
            <a:pPr marL="0" indent="0">
              <a:buNone/>
            </a:pPr>
            <a:r>
              <a:rPr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блоги и передачи для детей, информация о семейном устройстве детей - сирот, финансовая грамотность семьи, видео-уроки).</a:t>
            </a:r>
            <a:endParaRPr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341438"/>
            <a:ext cx="8291513" cy="49831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 просветительской </a:t>
            </a:r>
          </a:p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для родителей</a:t>
            </a:r>
          </a:p>
          <a:p>
            <a:pPr marL="0" indent="0">
              <a:buNone/>
            </a:pPr>
            <a:endParaRPr sz="2000" u="sng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r>
              <a:rPr sz="2000" u="sng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https://растимдетей.рф/</a:t>
            </a:r>
            <a:r>
              <a:rPr sz="20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Навигатор для современных родителей. Федеральный портал информационно-просветительской поддержки родителей (создан в рамках реализации Национального проекта «Образование») Портал размещает актуальную информацию для родителей детей различных возрастных групп (от младенчества до подросткового возраста). Особое внимание уделяется поддержке родителей, воспитывающих детей с ограниченными возможностями здоровья (представлена информация об особенностях развития детей с ОВЗ, службах ранней помощи, особенностях организации образования детей с ОВЗ, психолого-педагогическому сопровождению ребенка и семьи).</a:t>
            </a:r>
            <a:endParaRPr sz="20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95288" y="1052513"/>
            <a:ext cx="8291513" cy="527208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 просветительской </a:t>
            </a:r>
          </a:p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для родителей</a:t>
            </a:r>
          </a:p>
          <a:p>
            <a:pPr marL="0" indent="0" algn="ctr">
              <a:buNone/>
            </a:pPr>
            <a:endParaRPr u="sng" dirty="0">
              <a:hlinkClick r:id="rId2"/>
            </a:endParaRPr>
          </a:p>
          <a:p>
            <a:pPr marL="0" indent="0">
              <a:buNone/>
            </a:pPr>
            <a:r>
              <a:rPr sz="2400" u="sng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https://ruroditel.ru/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онлайн центр информационной поддержки родителей (создан Национальной родительской ассоциацией совместно с Министерством образования и науки РФ). Портал включает следующие разделы: консультации и советы родителям (в области педагогики, психологии, семейного права, информационной безопасности, помощь детям в ситуациях, угрожающим жизни и здоровью), центры и программы родительского просвещения, конкурсы для родителей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341438"/>
            <a:ext cx="8291513" cy="49831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 просветительской </a:t>
            </a:r>
          </a:p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для родителей</a:t>
            </a:r>
          </a:p>
          <a:p>
            <a:pPr marL="0" indent="0">
              <a:buNone/>
            </a:pPr>
            <a:endParaRPr u="sng" dirty="0">
              <a:hlinkClick r:id="rId2"/>
            </a:endParaRPr>
          </a:p>
          <a:p>
            <a:pPr marL="0" indent="0">
              <a:buNone/>
            </a:pPr>
            <a:r>
              <a:rPr sz="2400" u="sng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https://nra-russia.ru/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Национальная родительская ассоциация. Портал, созданный с целью обеспечить эффективное сотрудничество общественных и государственных структур, участие в формировании политики в интересах семей, защиту интересов семей с детьми, материнства, отцовства, профилактики социального сиротства.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908050"/>
            <a:ext cx="8362950" cy="541655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 деятельность 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значимой частью профессиональной деятельности педагогов дошкольных образовательных организаций, </a:t>
            </a: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мер государственной поддержки семей, инструментом формирования единого образовательного пространства страны и позиции осознанного ответственного родительства. </a:t>
            </a: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 деятельность осуществляется вне реализации образовательных программ, поэтому </a:t>
            </a: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не является образовательной программой.</a:t>
            </a:r>
            <a:endParaRPr sz="2400" b="1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50825" y="1268413"/>
            <a:ext cx="8435975" cy="532923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выступает инструментом, используя который педагоги дошкольных образовательных организаций могут:</a:t>
            </a:r>
          </a:p>
          <a:p>
            <a:pPr marL="0" indent="0"/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находить содержание для подготовки коллективных и индивидуальных просветительских мероприятий, ответов на вопросы родителей о воспитании и развитии детей; </a:t>
            </a:r>
          </a:p>
          <a:p>
            <a:pPr marL="0" indent="0"/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оптимальные формы просвещения, творчески перерабатывать материал с учетом специфики решаемых просветительских задач, особенностей контингента родителей, возникающих образовательных ситуаций и запросов.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125538"/>
            <a:ext cx="8362950" cy="547211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algn="ctr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2023 года программа прошла апробацию в дошкольных образовательных организациях пяти регионов: Алтайский край, </a:t>
            </a: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Вологодская область, </a:t>
            </a: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Красноярский край,</a:t>
            </a:r>
          </a:p>
          <a:p>
            <a:pPr marL="0" indent="0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Санкт-Петербург,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Ханты-Мансийский автономный округ Югра, </a:t>
            </a:r>
          </a:p>
          <a:p>
            <a:pPr marL="0" indent="0"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получила высокую оценку со стороны практиков, отметивших ее своевременность, доступность, актуальность, удобство использования.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395288" y="1916113"/>
            <a:ext cx="8353425" cy="4465638"/>
          </a:xfrm>
        </p:spPr>
        <p:txBody>
          <a:bodyPr vert="horz" wrap="square" lIns="91440" tIns="45720" rIns="91440" bIns="45720" numCol="1" anchor="t" anchorCtr="0" compatLnSpc="1"/>
          <a:lstStyle/>
          <a:p>
            <a:pPr algn="ctr" eaLnBrk="1" hangingPunct="1">
              <a:spcBef>
                <a:spcPct val="0"/>
              </a:spcBef>
              <a:buNone/>
            </a:pPr>
            <a:r>
              <a:rPr sz="28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</a:t>
            </a:r>
            <a:r>
              <a:rPr sz="28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b="1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b="1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r>
              <a:rPr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dirty="0">
                <a:solidFill>
                  <a:srgbClr val="1159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семьи.</a:t>
            </a:r>
            <a:endParaRPr lang="ru-RU" altLang="ru-RU" sz="2400" b="1" i="1" dirty="0">
              <a:solidFill>
                <a:srgbClr val="115964"/>
              </a:solidFill>
              <a:latin typeface="Times New Roman" panose="02020603050405020304" pitchFamily="18" charset="0"/>
              <a:ea typeface="Batang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8038" y="693738"/>
            <a:ext cx="4786313" cy="5286375"/>
          </a:xfrm>
        </p:spPr>
        <p:txBody>
          <a:bodyPr vert="horz" wrap="square" lIns="0" tIns="45720" rIns="0" bIns="0" numCol="1" anchor="b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088" y="836613"/>
            <a:ext cx="7489825" cy="6002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программы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просвещение родителей о значимых изменениях в физическом и психическом развитии детей в младенческом, раннем и дошкольном возрасте, о необходимых условиях для полноценного развития каждого ребёнка.</a:t>
            </a:r>
          </a:p>
          <a:p>
            <a:pPr eaLnBrk="1" hangingPunct="1"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родителей к ценностям осознанного и ответственного родительства как основы благополучия семьи и развития личности ребёнка.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Раскрытие родителям важности и особенностей образовательной работы с детьми младенческого, раннего, дошкольного возраста, понимания включенности родителей в общее дело воспитания и обучения, развития их детей.</a:t>
            </a:r>
            <a:endParaRPr sz="20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388" y="908050"/>
            <a:ext cx="8785225" cy="6002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программы</a:t>
            </a: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Психолого-педагогическая помощь родителям в понимании возможных причин возникновения трудностей в развитии ребенка и путей их преодоления и профилактики, в выборе оптимальной стратегии взаимодействия с ребенком.</a:t>
            </a:r>
          </a:p>
          <a:p>
            <a:pPr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о возможностях получения индивидуальной помощи в вопросах укрепления здоровья, обучения и воспитания детей младенческого, раннего и дошкольного возраста.</a:t>
            </a:r>
          </a:p>
          <a:p>
            <a:pPr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оптимальных средств и методов взаимодействия дошкольной образовательной организации с родителями детей младенческого, раннего и дошкольного возраста, основанный на выделенных проблемах семейного воспитания и взаимоотношений родителей с детьми.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323850" y="1341438"/>
            <a:ext cx="8362950" cy="518318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>
              <a:buNone/>
            </a:pPr>
            <a:r>
              <a:rPr sz="2400" b="1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</a:t>
            </a:r>
          </a:p>
          <a:p>
            <a:pPr marL="0" indent="0">
              <a:buNone/>
            </a:pPr>
            <a:endParaRPr sz="2400" b="1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имеют право выбора содержания, тематики, форм просвещения родителей     с учетом образовательных запросов родителей, индивидуальных и возрастных особенностей воспитанников, их потребностей и интересов, решаемых организацией образовательных задач, возможностей педагогического коллектива. </a:t>
            </a:r>
          </a:p>
          <a:p>
            <a:pPr marL="0" indent="0">
              <a:buNone/>
            </a:pPr>
            <a:endParaRPr sz="2400" dirty="0">
              <a:solidFill>
                <a:srgbClr val="1159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sz="2400" dirty="0">
                <a:solidFill>
                  <a:srgbClr val="115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Предложенная тематика и формы взаимодействия и педагогического просвещения родителей являются примерными и могут быть творчески преобразованы педагогами.</a:t>
            </a:r>
            <a:endParaRPr sz="2400" dirty="0">
              <a:solidFill>
                <a:srgbClr val="1159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517</Words>
  <Application>Microsoft Office PowerPoint</Application>
  <PresentationFormat>Экран (4:3)</PresentationFormat>
  <Paragraphs>109</Paragraphs>
  <Slides>26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Batang</vt:lpstr>
      <vt:lpstr>Book Antiqua</vt:lpstr>
      <vt:lpstr>Calibri</vt:lpstr>
      <vt:lpstr>Constantia</vt:lpstr>
      <vt:lpstr>Times New Roman</vt:lpstr>
      <vt:lpstr>Wingdings 2</vt:lpstr>
      <vt:lpstr>Поток</vt:lpstr>
      <vt:lpstr>  Программа просвещения родителей 2024-2030г.  С 2024 года в России внедрена  «Программа просвещения родителей (законных представителей) детей дошкольного возраста, посещающих дошкольные образовательные организации», разработанная Минпросвещения России.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Семинар «Работа с родителями (законными представителями) в условиях образовательной организации» Методы работы с родителями</vt:lpstr>
      <vt:lpstr>Семинар «Работа с родителями (законными представителями) в условиях образовательной организации» Методы работы с родителями</vt:lpstr>
      <vt:lpstr>Семинар «Работа с родителями (законными представителями) в условиях образовательной организации» Методы работы с родителями</vt:lpstr>
      <vt:lpstr>Семинар «Работа с родителями (законными представителями) в условиях образовательной организации» Методы работы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307</cp:revision>
  <dcterms:created xsi:type="dcterms:W3CDTF">2010-01-19T07:49:44Z</dcterms:created>
  <dcterms:modified xsi:type="dcterms:W3CDTF">2025-12-04T06:07:02Z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C95510EF997B48F19957E7D79F34F555_12</vt:lpwstr>
  </property>
  <property fmtid="{D5CDD505-2E9C-101B-9397-08002B2CF9AE}" pid="3" name="KSOProductBuildVer">
    <vt:lpwstr>1049-12.2.0.23155</vt:lpwstr>
  </property>
</Properties>
</file>